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56"/>
  </p:notesMasterIdLst>
  <p:sldIdLst>
    <p:sldId id="256" r:id="rId2"/>
    <p:sldId id="1122" r:id="rId3"/>
    <p:sldId id="471" r:id="rId4"/>
    <p:sldId id="1123" r:id="rId5"/>
    <p:sldId id="499" r:id="rId6"/>
    <p:sldId id="1169" r:id="rId7"/>
    <p:sldId id="1170" r:id="rId8"/>
    <p:sldId id="1171" r:id="rId9"/>
    <p:sldId id="1172" r:id="rId10"/>
    <p:sldId id="1173" r:id="rId11"/>
    <p:sldId id="1110" r:id="rId12"/>
    <p:sldId id="1124" r:id="rId13"/>
    <p:sldId id="1162" r:id="rId14"/>
    <p:sldId id="1163" r:id="rId15"/>
    <p:sldId id="584" r:id="rId16"/>
    <p:sldId id="872" r:id="rId17"/>
    <p:sldId id="509" r:id="rId18"/>
    <p:sldId id="1126" r:id="rId19"/>
    <p:sldId id="1127" r:id="rId20"/>
    <p:sldId id="1128" r:id="rId21"/>
    <p:sldId id="1129" r:id="rId22"/>
    <p:sldId id="1130" r:id="rId23"/>
    <p:sldId id="572" r:id="rId24"/>
    <p:sldId id="1155" r:id="rId25"/>
    <p:sldId id="551" r:id="rId26"/>
    <p:sldId id="869" r:id="rId27"/>
    <p:sldId id="1025" r:id="rId28"/>
    <p:sldId id="1036" r:id="rId29"/>
    <p:sldId id="591" r:id="rId30"/>
    <p:sldId id="590" r:id="rId31"/>
    <p:sldId id="588" r:id="rId32"/>
    <p:sldId id="589" r:id="rId33"/>
    <p:sldId id="1132" r:id="rId34"/>
    <p:sldId id="1133" r:id="rId35"/>
    <p:sldId id="1093" r:id="rId36"/>
    <p:sldId id="1102" r:id="rId37"/>
    <p:sldId id="1113" r:id="rId38"/>
    <p:sldId id="1114" r:id="rId39"/>
    <p:sldId id="1165" r:id="rId40"/>
    <p:sldId id="1166" r:id="rId41"/>
    <p:sldId id="1167" r:id="rId42"/>
    <p:sldId id="1011" r:id="rId43"/>
    <p:sldId id="733" r:id="rId44"/>
    <p:sldId id="1015" r:id="rId45"/>
    <p:sldId id="1016" r:id="rId46"/>
    <p:sldId id="1017" r:id="rId47"/>
    <p:sldId id="1018" r:id="rId48"/>
    <p:sldId id="736" r:id="rId49"/>
    <p:sldId id="738" r:id="rId50"/>
    <p:sldId id="746" r:id="rId51"/>
    <p:sldId id="734" r:id="rId52"/>
    <p:sldId id="1174" r:id="rId53"/>
    <p:sldId id="1175" r:id="rId54"/>
    <p:sldId id="550" r:id="rId55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1122"/>
            <p14:sldId id="471"/>
            <p14:sldId id="1123"/>
            <p14:sldId id="499"/>
            <p14:sldId id="1169"/>
            <p14:sldId id="1170"/>
            <p14:sldId id="1171"/>
            <p14:sldId id="1172"/>
            <p14:sldId id="1173"/>
            <p14:sldId id="1110"/>
            <p14:sldId id="1124"/>
            <p14:sldId id="1162"/>
            <p14:sldId id="1163"/>
            <p14:sldId id="584"/>
            <p14:sldId id="872"/>
            <p14:sldId id="509"/>
            <p14:sldId id="1126"/>
            <p14:sldId id="1127"/>
            <p14:sldId id="1128"/>
            <p14:sldId id="1129"/>
            <p14:sldId id="1130"/>
            <p14:sldId id="572"/>
            <p14:sldId id="1155"/>
            <p14:sldId id="551"/>
            <p14:sldId id="869"/>
            <p14:sldId id="1025"/>
            <p14:sldId id="1036"/>
            <p14:sldId id="591"/>
            <p14:sldId id="590"/>
            <p14:sldId id="588"/>
            <p14:sldId id="589"/>
            <p14:sldId id="1132"/>
            <p14:sldId id="1133"/>
            <p14:sldId id="1093"/>
            <p14:sldId id="1102"/>
            <p14:sldId id="1113"/>
            <p14:sldId id="1114"/>
            <p14:sldId id="1165"/>
            <p14:sldId id="1166"/>
            <p14:sldId id="1167"/>
            <p14:sldId id="1011"/>
            <p14:sldId id="733"/>
            <p14:sldId id="1015"/>
            <p14:sldId id="1016"/>
            <p14:sldId id="1017"/>
            <p14:sldId id="1018"/>
            <p14:sldId id="736"/>
            <p14:sldId id="738"/>
            <p14:sldId id="746"/>
            <p14:sldId id="734"/>
            <p14:sldId id="1174"/>
            <p14:sldId id="1175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8900"/>
    <a:srgbClr val="41719C"/>
    <a:srgbClr val="5EA985"/>
    <a:srgbClr val="025249"/>
    <a:srgbClr val="5697D5"/>
    <a:srgbClr val="57B98F"/>
    <a:srgbClr val="9E60B8"/>
    <a:srgbClr val="EB544F"/>
    <a:srgbClr val="508AC1"/>
    <a:srgbClr val="D4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21"/>
    <p:restoredTop sz="96853" autoAdjust="0"/>
  </p:normalViewPr>
  <p:slideViewPr>
    <p:cSldViewPr snapToGrid="0" snapToObjects="1">
      <p:cViewPr varScale="1">
        <p:scale>
          <a:sx n="270" d="100"/>
          <a:sy n="270" d="100"/>
        </p:scale>
        <p:origin x="2920" y="1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01.09.22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7499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5515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689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raphql.schule/entwickler-d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spring.io/projects/spring-graphql" TargetMode="Externa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schule/entwickler-de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nilshartmann/spring-graphql-talk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äugetier, Katze, drinnen, suchend enthält.&#10;&#10;Automatisch generierte Beschreibung">
            <a:extLst>
              <a:ext uri="{FF2B5EF4-FFF2-40B4-BE49-F238E27FC236}">
                <a16:creationId xmlns:a16="http://schemas.microsoft.com/office/drawing/2014/main" id="{E9C739CA-371C-C2AC-85C8-4BDB61469D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36" t="15313" r="30" b="15512"/>
          <a:stretch/>
        </p:blipFill>
        <p:spPr>
          <a:xfrm>
            <a:off x="-33488" y="1"/>
            <a:ext cx="9950650" cy="685800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2452807" y="686945"/>
            <a:ext cx="715616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5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33488" y="6067777"/>
            <a:ext cx="9950649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entwickler.de</a:t>
            </a:r>
            <a:r>
              <a:rPr lang="de-DE" sz="1400" spc="80" dirty="0">
                <a:solidFill>
                  <a:srgbClr val="D4EBE9"/>
                </a:solidFill>
              </a:rPr>
              <a:t> Online Workshop | 30. August 2022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86C42655-3973-7ECB-A5A2-E8BD28F9BD18}"/>
              </a:ext>
            </a:extLst>
          </p:cNvPr>
          <p:cNvGrpSpPr/>
          <p:nvPr/>
        </p:nvGrpSpPr>
        <p:grpSpPr>
          <a:xfrm>
            <a:off x="2772949" y="232507"/>
            <a:ext cx="2501921" cy="680234"/>
            <a:chOff x="12484424" y="2415330"/>
            <a:chExt cx="2501921" cy="680234"/>
          </a:xfrm>
        </p:grpSpPr>
        <p:sp>
          <p:nvSpPr>
            <p:cNvPr id="7" name="Textfeld 6"/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25E09AC7-3D69-F34C-A49D-EA55FBE2EA1D}"/>
                </a:ext>
              </a:extLst>
            </p:cNvPr>
            <p:cNvSpPr txBox="1"/>
            <p:nvPr/>
          </p:nvSpPr>
          <p:spPr>
            <a:xfrm>
              <a:off x="12491879" y="2787787"/>
              <a:ext cx="2494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3" name="Rechteck 12">
            <a:extLst>
              <a:ext uri="{FF2B5EF4-FFF2-40B4-BE49-F238E27FC236}">
                <a16:creationId xmlns:a16="http://schemas.microsoft.com/office/drawing/2014/main" id="{22A96EEB-A072-2541-96E8-90B08D3FE896}"/>
              </a:ext>
            </a:extLst>
          </p:cNvPr>
          <p:cNvSpPr/>
          <p:nvPr/>
        </p:nvSpPr>
        <p:spPr>
          <a:xfrm>
            <a:off x="2335696" y="2297709"/>
            <a:ext cx="724345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60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mit Spring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2282281-3ACC-1DB5-C70D-9F253BC4C7B0}"/>
              </a:ext>
            </a:extLst>
          </p:cNvPr>
          <p:cNvSpPr/>
          <p:nvPr/>
        </p:nvSpPr>
        <p:spPr>
          <a:xfrm>
            <a:off x="1046857" y="3343282"/>
            <a:ext cx="845602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32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vom Schema bis </a:t>
            </a:r>
          </a:p>
          <a:p>
            <a:pPr algn="r"/>
            <a:r>
              <a:rPr lang="de-DE" sz="32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zur Implementierung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3846443" y="5325376"/>
            <a:ext cx="5496339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sz="2000" b="1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https://graphql.schule/entwickler-de</a:t>
            </a:r>
            <a:endParaRPr lang="de-DE" sz="3200" b="1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Aus Ansatz 1: Server bestimmt, wie Datenmodell aussieht</a:t>
            </a:r>
          </a:p>
          <a:p>
            <a:r>
              <a:rPr lang="de-DE" b="0" dirty="0">
                <a:solidFill>
                  <a:srgbClr val="025249"/>
                </a:solidFill>
              </a:rPr>
              <a:t>...aber Client kann pro Ansicht wählen, welche Daten er daraus benötigt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0D3A601-6D60-2210-A305-F85C2EFB2DD4}"/>
              </a:ext>
            </a:extLst>
          </p:cNvPr>
          <p:cNvSpPr txBox="1"/>
          <p:nvPr/>
        </p:nvSpPr>
        <p:spPr>
          <a:xfrm>
            <a:off x="2379486" y="3733910"/>
            <a:ext cx="5147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50B187A-D9AA-1557-F3F1-96BD62AFF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777" y="4776113"/>
            <a:ext cx="1381125" cy="147804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DC7AD73-C7A2-D2CF-65AA-1679CE817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794" y="4776114"/>
            <a:ext cx="1381124" cy="1478045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3536F2B-F2B3-F9D5-D3E4-4B485899872C}"/>
              </a:ext>
            </a:extLst>
          </p:cNvPr>
          <p:cNvCxnSpPr/>
          <p:nvPr/>
        </p:nvCxnSpPr>
        <p:spPr>
          <a:xfrm>
            <a:off x="2771597" y="5497759"/>
            <a:ext cx="1113183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2804244-59A9-83E3-DF13-B3995A57730B}"/>
              </a:ext>
            </a:extLst>
          </p:cNvPr>
          <p:cNvCxnSpPr/>
          <p:nvPr/>
        </p:nvCxnSpPr>
        <p:spPr>
          <a:xfrm>
            <a:off x="5776055" y="5497759"/>
            <a:ext cx="11131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C946BD3F-A57C-FDAE-491D-331CCD20F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141" y="4776114"/>
            <a:ext cx="1381124" cy="1478045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711DC92-486E-AF54-CFC9-5545D6FEBE54}"/>
              </a:ext>
            </a:extLst>
          </p:cNvPr>
          <p:cNvSpPr/>
          <p:nvPr/>
        </p:nvSpPr>
        <p:spPr>
          <a:xfrm>
            <a:off x="4657194" y="5083155"/>
            <a:ext cx="477078" cy="178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3C244B8-417B-FA64-B5F7-9198CCB0E483}"/>
              </a:ext>
            </a:extLst>
          </p:cNvPr>
          <p:cNvSpPr/>
          <p:nvPr/>
        </p:nvSpPr>
        <p:spPr>
          <a:xfrm>
            <a:off x="4657194" y="5389849"/>
            <a:ext cx="477078" cy="178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6BC5B06-BFEC-A0EB-E2AE-1FB95A4284A3}"/>
              </a:ext>
            </a:extLst>
          </p:cNvPr>
          <p:cNvSpPr/>
          <p:nvPr/>
        </p:nvSpPr>
        <p:spPr>
          <a:xfrm>
            <a:off x="4657194" y="5969158"/>
            <a:ext cx="477078" cy="178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ADDBD87-8B83-9AF0-BAA6-DCBF856B357E}"/>
              </a:ext>
            </a:extLst>
          </p:cNvPr>
          <p:cNvSpPr/>
          <p:nvPr/>
        </p:nvSpPr>
        <p:spPr>
          <a:xfrm>
            <a:off x="1612980" y="5276259"/>
            <a:ext cx="477078" cy="178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936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6717471" y="5705094"/>
            <a:ext cx="26420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graphiql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0591970-9F12-CA41-A298-DE66E1480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928"/>
          <a:stretch/>
        </p:blipFill>
        <p:spPr>
          <a:xfrm>
            <a:off x="2482526" y="574226"/>
            <a:ext cx="4940948" cy="381512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94678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2798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https://graphql.org/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fertiges Produkt</a:t>
            </a:r>
          </a:p>
        </p:txBody>
      </p:sp>
    </p:spTree>
    <p:extLst>
      <p:ext uri="{BB962C8B-B14F-4D97-AF65-F5344CB8AC3E}">
        <p14:creationId xmlns:p14="http://schemas.microsoft.com/office/powerpoint/2010/main" val="3421759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2400" b="1" dirty="0" err="1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24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499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6709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2400" b="1" dirty="0" err="1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24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Auch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erzeugt die API nicht auf „magische“ Weise selbst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und API-Zugriffe sind typsicher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Sehr gutes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Tooling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vorhanden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Viel aus einer Hand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040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724F2B-E00E-464C-9B4B-83A7D36B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FF5C9D-8F61-D640-9991-47F91AEF290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1025525"/>
            <a:ext cx="9499600" cy="5329238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Die GraphQL Query Sprache</a:t>
            </a:r>
          </a:p>
        </p:txBody>
      </p:sp>
    </p:spTree>
    <p:extLst>
      <p:ext uri="{BB962C8B-B14F-4D97-AF65-F5344CB8AC3E}">
        <p14:creationId xmlns:p14="http://schemas.microsoft.com/office/powerpoint/2010/main" val="439297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65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 ist ein String, kein JSON!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68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57979" y="420867"/>
            <a:ext cx="81900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887" y="2917517"/>
            <a:ext cx="1686596" cy="2459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953000" y="5533496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7F8C36-51E4-7813-9F4F-4D2A03599E84}"/>
              </a:ext>
            </a:extLst>
          </p:cNvPr>
          <p:cNvSpPr/>
          <p:nvPr/>
        </p:nvSpPr>
        <p:spPr>
          <a:xfrm>
            <a:off x="490331" y="5533496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3257E62-94D2-B6BC-08BC-EF9623E13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133" y="2917517"/>
            <a:ext cx="2507517" cy="247822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2283DA9-BE52-85CC-E2BC-8784FAC22A00}"/>
              </a:ext>
            </a:extLst>
          </p:cNvPr>
          <p:cNvSpPr txBox="1"/>
          <p:nvPr/>
        </p:nvSpPr>
        <p:spPr>
          <a:xfrm>
            <a:off x="0" y="2213254"/>
            <a:ext cx="990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TypeScript,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636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21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definiert Events (mit Feldern), aus denen der Client auswählt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639934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22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„Normaler“ HTTP Endpunkt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üblicherweise per POST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HTTP Verben spielen keine Rolle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791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„Normaler“ HTTP Endpunkt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üblicherweise per POST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HTTP Verben spielen keine Rolle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-Endpunkt kann parallel zu anderen Endpunkten bestehen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REST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kann problemlos gemischt werden 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Wie die Anbindung aussieht hängt vom Framework und Umgebung (Spring / JEE) ab</a:t>
            </a:r>
          </a:p>
        </p:txBody>
      </p:sp>
    </p:spTree>
    <p:extLst>
      <p:ext uri="{BB962C8B-B14F-4D97-AF65-F5344CB8AC3E}">
        <p14:creationId xmlns:p14="http://schemas.microsoft.com/office/powerpoint/2010/main" val="4156432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0" y="855697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4000" u="sng" dirty="0">
                <a:solidFill>
                  <a:srgbClr val="9E60B8"/>
                </a:solidFill>
              </a:rPr>
              <a:t>Teil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 err="1"/>
              <a:t>Runtime</a:t>
            </a:r>
            <a:r>
              <a:rPr lang="de-DE" spc="100" dirty="0"/>
              <a:t> (AKA: </a:t>
            </a:r>
            <a:r>
              <a:rPr lang="de-DE" spc="100" dirty="0" err="1"/>
              <a:t>Your</a:t>
            </a:r>
            <a:r>
              <a:rPr lang="de-DE" spc="100" dirty="0"/>
              <a:t> </a:t>
            </a:r>
            <a:r>
              <a:rPr lang="de-DE" spc="100" dirty="0" err="1"/>
              <a:t>application</a:t>
            </a:r>
            <a:r>
              <a:rPr lang="de-DE" spc="100" dirty="0"/>
              <a:t>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1397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nicht aus einer Datenbank kommen</a:t>
            </a:r>
          </a:p>
        </p:txBody>
      </p:sp>
    </p:spTree>
    <p:extLst>
      <p:ext uri="{BB962C8B-B14F-4D97-AF65-F5344CB8AC3E}">
        <p14:creationId xmlns:p14="http://schemas.microsoft.com/office/powerpoint/2010/main" val="3449793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 muss in einem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GraphQL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</a:t>
            </a:r>
            <a:r>
              <a:rPr lang="de-DE" sz="2400" dirty="0">
                <a:solidFill>
                  <a:srgbClr val="9E60B8"/>
                </a:solidFill>
                <a:latin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9E60B8"/>
                </a:solidFill>
                <a:latin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9E60B8"/>
                </a:solidFill>
                <a:latin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753745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142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491958" y="2187709"/>
            <a:ext cx="6922088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5697"/>
            <a:ext cx="9906000" cy="790223"/>
          </a:xfrm>
        </p:spPr>
        <p:txBody>
          <a:bodyPr>
            <a:normAutofit/>
          </a:bodyPr>
          <a:lstStyle/>
          <a:p>
            <a:endParaRPr lang="de-DE" sz="4000" u="sng" dirty="0">
              <a:solidFill>
                <a:srgbClr val="9E6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366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404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595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490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27122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399781" y="218129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5336498" y="2350571"/>
            <a:ext cx="2063283" cy="7628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6368139" y="2353757"/>
            <a:ext cx="1031643" cy="35581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090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547087" cy="6709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Spring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GraphQL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https://spring.io/projects/spring-graphql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“Offizielle" Spring Lösung für GraphQL in Spring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Verbindet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Boot (Konzepten)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Stellt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 über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WebMVC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WebFlux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 Verfügung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Spring-Features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-Schicht wie gewohnt nutzbar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Enthalten in Spring Boot 2.7 (aktuell RC1)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5179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016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6727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(@Argument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96CD50D-EDF5-5443-8E16-7D96DC210DF1}"/>
              </a:ext>
            </a:extLst>
          </p:cNvPr>
          <p:cNvSpPr/>
          <p:nvPr/>
        </p:nvSpPr>
        <p:spPr>
          <a:xfrm>
            <a:off x="3747052" y="3434137"/>
            <a:ext cx="40366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Mapping auf das Schema mit Namenskonventionen</a:t>
            </a:r>
            <a:endParaRPr lang="de-DE" sz="1400" dirty="0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7B1FC02-D09A-184D-A7E9-BE1A324A20ED}"/>
              </a:ext>
            </a:extLst>
          </p:cNvPr>
          <p:cNvCxnSpPr>
            <a:cxnSpLocks/>
          </p:cNvCxnSpPr>
          <p:nvPr/>
        </p:nvCxnSpPr>
        <p:spPr>
          <a:xfrm flipH="1">
            <a:off x="3339548" y="3588026"/>
            <a:ext cx="377687" cy="212028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86E5AC19-BDEF-3342-9024-B62CA8C8AC2E}"/>
              </a:ext>
            </a:extLst>
          </p:cNvPr>
          <p:cNvCxnSpPr>
            <a:cxnSpLocks/>
          </p:cNvCxnSpPr>
          <p:nvPr/>
        </p:nvCxnSpPr>
        <p:spPr>
          <a:xfrm flipH="1">
            <a:off x="3091070" y="3754599"/>
            <a:ext cx="2787925" cy="105324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7422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726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6727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ACB7AE8-F695-FD47-9E8C-27AE621D4CAA}"/>
              </a:ext>
            </a:extLst>
          </p:cNvPr>
          <p:cNvCxnSpPr>
            <a:cxnSpLocks/>
          </p:cNvCxnSpPr>
          <p:nvPr/>
        </p:nvCxnSpPr>
        <p:spPr>
          <a:xfrm flipH="1">
            <a:off x="5406887" y="4502426"/>
            <a:ext cx="944217" cy="305415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3575AC20-895F-8F42-860D-888DA74A3005}"/>
              </a:ext>
            </a:extLst>
          </p:cNvPr>
          <p:cNvSpPr/>
          <p:nvPr/>
        </p:nvSpPr>
        <p:spPr>
          <a:xfrm>
            <a:off x="6451280" y="4313583"/>
            <a:ext cx="29770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Argumente via Methoden Parameter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5290484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726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6727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</a:t>
            </a:r>
            <a:r>
              <a:rPr lang="de-DE" sz="1400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(Beer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shopRepository.findShopsSellingBeer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12E2BD3-7F60-C546-95A3-8BBCEFC6DCCC}"/>
              </a:ext>
            </a:extLst>
          </p:cNvPr>
          <p:cNvCxnSpPr>
            <a:cxnSpLocks/>
          </p:cNvCxnSpPr>
          <p:nvPr/>
        </p:nvCxnSpPr>
        <p:spPr>
          <a:xfrm flipH="1">
            <a:off x="4273826" y="5575852"/>
            <a:ext cx="944217" cy="305415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11094034-6C93-474C-A10C-626DA1891417}"/>
              </a:ext>
            </a:extLst>
          </p:cNvPr>
          <p:cNvSpPr/>
          <p:nvPr/>
        </p:nvSpPr>
        <p:spPr>
          <a:xfrm>
            <a:off x="5318219" y="5387009"/>
            <a:ext cx="31967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Eltern-Element als Methoden Parameter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1049409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43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Performance-Optimierung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Handler-Funktionen können asynchron sein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774369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Mono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(Rating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userService.findUser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CompletableFuture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Float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ratingService.calculateAvgRating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12E2BD3-7F60-C546-95A3-8BBCEFC6DCCC}"/>
              </a:ext>
            </a:extLst>
          </p:cNvPr>
          <p:cNvCxnSpPr>
            <a:cxnSpLocks/>
          </p:cNvCxnSpPr>
          <p:nvPr/>
        </p:nvCxnSpPr>
        <p:spPr>
          <a:xfrm flipH="1">
            <a:off x="2610608" y="3463954"/>
            <a:ext cx="2242217" cy="210309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11094034-6C93-474C-A10C-626DA1891417}"/>
              </a:ext>
            </a:extLst>
          </p:cNvPr>
          <p:cNvSpPr/>
          <p:nvPr/>
        </p:nvSpPr>
        <p:spPr>
          <a:xfrm>
            <a:off x="4953000" y="3275111"/>
            <a:ext cx="41975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Beispiel: Reaktiver Zugriff auf Micro-Service per HTTP</a:t>
            </a:r>
            <a:endParaRPr lang="de-DE" sz="1400" dirty="0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C51CE96-89A8-21DF-6606-5081D5982FA3}"/>
              </a:ext>
            </a:extLst>
          </p:cNvPr>
          <p:cNvCxnSpPr>
            <a:cxnSpLocks/>
          </p:cNvCxnSpPr>
          <p:nvPr/>
        </p:nvCxnSpPr>
        <p:spPr>
          <a:xfrm flipH="1">
            <a:off x="2929517" y="4506841"/>
            <a:ext cx="2242217" cy="210309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4DB841D0-F42A-2188-49D8-2B93E0CEA1CD}"/>
              </a:ext>
            </a:extLst>
          </p:cNvPr>
          <p:cNvSpPr/>
          <p:nvPr/>
        </p:nvSpPr>
        <p:spPr>
          <a:xfrm>
            <a:off x="5271909" y="4317998"/>
            <a:ext cx="41975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Beispiel: Zugriff auf asynchronen Spring-Service (@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Async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)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791932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152836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46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Security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über "normale" Spring Endpunkte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Integration mit Spring Security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HTTP-Endpunkt absichern und/oder einzelne Handler-Funktionen und/oder Domain-Schicht (ähnlich wie bei REST)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ADB6AA8-661D-6C43-2DA2-EA821CE25E1F}"/>
              </a:ext>
            </a:extLst>
          </p:cNvPr>
          <p:cNvSpPr/>
          <p:nvPr/>
        </p:nvSpPr>
        <p:spPr>
          <a:xfrm>
            <a:off x="535606" y="3463954"/>
            <a:ext cx="6727371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PreAuthorize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hasRole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('EDITOR')")</a:t>
            </a: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516530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79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Validation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können mit Bean Validation validiert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für Größen- oder Längenbeschränkungen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ADB6AA8-661D-6C43-2DA2-EA821CE25E1F}"/>
              </a:ext>
            </a:extLst>
          </p:cNvPr>
          <p:cNvSpPr/>
          <p:nvPr/>
        </p:nvSpPr>
        <p:spPr>
          <a:xfrm>
            <a:off x="436536" y="2529676"/>
            <a:ext cx="7932533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record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@Size(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max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=128)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@Max(5)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@Valid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@Argument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665418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gibt es bei der Ausführung dieses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ein Problem?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49B85-429B-F947-BD59-94659213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499" y="2609850"/>
            <a:ext cx="5305031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651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r>
              <a:rPr lang="de-DE" dirty="0">
                <a:solidFill>
                  <a:srgbClr val="D4EBE9"/>
                </a:solidFill>
              </a:rPr>
              <a:t> (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DB-Aufruf)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18464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714872" y="2529090"/>
            <a:ext cx="1387098" cy="255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10332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r>
              <a:rPr lang="de-DE" dirty="0">
                <a:solidFill>
                  <a:srgbClr val="D4EBE9"/>
                </a:solidFill>
              </a:rPr>
              <a:t> (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DB-Aufruf)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18464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721100" y="347302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Ratings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(werden im selben SQL-Query aus der DB als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 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945397" y="2811373"/>
            <a:ext cx="867905" cy="255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47913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r>
              <a:rPr lang="de-DE" dirty="0">
                <a:solidFill>
                  <a:srgbClr val="D4EBE9"/>
                </a:solidFill>
              </a:rPr>
              <a:t> (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18464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414917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3.    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889699"/>
            <a:ext cx="669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721100" y="347302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-Ratings (werden im selben SQL-Query aus der DB als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1211828" y="3350948"/>
            <a:ext cx="1387098" cy="255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8791332-20E6-1541-8293-254C2E4E914E}"/>
              </a:ext>
            </a:extLst>
          </p:cNvPr>
          <p:cNvSpPr/>
          <p:nvPr/>
        </p:nvSpPr>
        <p:spPr>
          <a:xfrm>
            <a:off x="6964714" y="6320859"/>
            <a:ext cx="13404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Remote-Call!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881F437D-13C5-F14E-AC67-70FF37F573BE}"/>
              </a:ext>
            </a:extLst>
          </p:cNvPr>
          <p:cNvCxnSpPr>
            <a:cxnSpLocks/>
          </p:cNvCxnSpPr>
          <p:nvPr/>
        </p:nvCxnSpPr>
        <p:spPr>
          <a:xfrm flipH="1" flipV="1">
            <a:off x="6768454" y="6114661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7131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r>
              <a:rPr lang="de-DE" dirty="0">
                <a:solidFill>
                  <a:srgbClr val="D4EBE9"/>
                </a:solidFill>
              </a:rPr>
              <a:t> (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18464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414917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3.    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889699"/>
            <a:ext cx="669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20C8A79-0185-F244-86B9-94CDF2DC8B12}"/>
              </a:ext>
            </a:extLst>
          </p:cNvPr>
          <p:cNvSpPr/>
          <p:nvPr/>
        </p:nvSpPr>
        <p:spPr>
          <a:xfrm>
            <a:off x="3816350" y="6459359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(User)-Calls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😢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721100" y="347302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-Ratings (werden im selben SQL-Query aus der DB als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372D0C7-C729-8D43-BA01-7CBEAEF751C6}"/>
              </a:ext>
            </a:extLst>
          </p:cNvPr>
          <p:cNvSpPr/>
          <p:nvPr/>
        </p:nvSpPr>
        <p:spPr>
          <a:xfrm>
            <a:off x="1211828" y="3350948"/>
            <a:ext cx="1387098" cy="255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12505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285750" y="1531006"/>
            <a:ext cx="8388350" cy="1549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ursprünglich aus der JavaScript-Implementierung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Aufrufe zusammenfassen 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Ergebnisse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 ausgeführt werden</a:t>
            </a:r>
          </a:p>
        </p:txBody>
      </p:sp>
    </p:spTree>
    <p:extLst>
      <p:ext uri="{BB962C8B-B14F-4D97-AF65-F5344CB8AC3E}">
        <p14:creationId xmlns:p14="http://schemas.microsoft.com/office/powerpoint/2010/main" val="27729932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</p:spTree>
    <p:extLst>
      <p:ext uri="{BB962C8B-B14F-4D97-AF65-F5344CB8AC3E}">
        <p14:creationId xmlns:p14="http://schemas.microsoft.com/office/powerpoint/2010/main" val="14294271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r>
              <a:rPr lang="de-DE" dirty="0">
                <a:solidFill>
                  <a:srgbClr val="D4EBE9"/>
                </a:solidFill>
              </a:rPr>
              <a:t> (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12538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84119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79672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559052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8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Beispiel Anwendung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Source: https://</a:t>
            </a:r>
            <a:r>
              <a:rPr lang="de-DE" sz="1600" cap="none" spc="100" dirty="0" err="1"/>
              <a:t>github.com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nilshartmann</a:t>
            </a:r>
            <a:r>
              <a:rPr lang="de-DE" sz="1600" cap="none" spc="100" dirty="0"/>
              <a:t>/spring-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-talk</a:t>
            </a: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091A47C-BD64-F64F-AA98-9F2BE0AA3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r>
              <a:rPr lang="de-DE" dirty="0">
                <a:solidFill>
                  <a:srgbClr val="D4EBE9"/>
                </a:solidFill>
              </a:rPr>
              <a:t> (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12538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84119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79672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559052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64693E5-73DD-964F-B8C3-429244B4616E}"/>
              </a:ext>
            </a:extLst>
          </p:cNvPr>
          <p:cNvSpPr/>
          <p:nvPr/>
        </p:nvSpPr>
        <p:spPr>
          <a:xfrm>
            <a:off x="3816350" y="6360476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+ 1 (Remote)-Call 😊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968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r>
              <a:rPr lang="de-DE" dirty="0">
                <a:solidFill>
                  <a:srgbClr val="D4EBE9"/>
                </a:solidFill>
              </a:rPr>
              <a:t> (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285750" y="1531006"/>
            <a:ext cx="8388350" cy="375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eigentlichen Daten werden dann gesammelt in einem 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geladen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577850" y="3650040"/>
            <a:ext cx="86487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User&gt;() {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-&gt;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userService.findUsersWithId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7D4CEB1-7BB4-864E-B031-F8D46E0A2FDB}"/>
              </a:ext>
            </a:extLst>
          </p:cNvPr>
          <p:cNvSpPr/>
          <p:nvPr/>
        </p:nvSpPr>
        <p:spPr>
          <a:xfrm>
            <a:off x="2227734" y="5533176"/>
            <a:ext cx="5591595" cy="7341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aufgerufen mit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aus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</p:txBody>
      </p:sp>
    </p:spTree>
    <p:extLst>
      <p:ext uri="{BB962C8B-B14F-4D97-AF65-F5344CB8AC3E}">
        <p14:creationId xmlns:p14="http://schemas.microsoft.com/office/powerpoint/2010/main" val="8775397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GraphQL bietet Unterstützung für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r>
              <a:rPr lang="de-DE" dirty="0">
                <a:solidFill>
                  <a:srgbClr val="D4EBE9"/>
                </a:solidFill>
              </a:rPr>
              <a:t> (Spring </a:t>
            </a:r>
            <a:r>
              <a:rPr lang="de-DE" dirty="0" err="1">
                <a:solidFill>
                  <a:srgbClr val="D4EBE9"/>
                </a:solidFill>
              </a:rPr>
              <a:t>for</a:t>
            </a:r>
            <a:r>
              <a:rPr lang="de-DE" dirty="0">
                <a:solidFill>
                  <a:srgbClr val="D4EBE9"/>
                </a:solidFill>
              </a:rPr>
              <a:t> GraphQL)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285750" y="1531006"/>
            <a:ext cx="8388350" cy="662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 als Parameter in einer Mapping-Funktion angegeben werden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 muss dann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CompletableFuture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zurückliefern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577850" y="3650040"/>
            <a:ext cx="86487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SchemaMapping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String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2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dataloader.load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6624546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Registrieren des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r>
              <a:rPr lang="de-DE" dirty="0">
                <a:solidFill>
                  <a:srgbClr val="D4EBE9"/>
                </a:solidFill>
              </a:rPr>
              <a:t> (Spring </a:t>
            </a:r>
            <a:r>
              <a:rPr lang="de-DE" dirty="0" err="1">
                <a:solidFill>
                  <a:srgbClr val="D4EBE9"/>
                </a:solidFill>
              </a:rPr>
              <a:t>for</a:t>
            </a:r>
            <a:r>
              <a:rPr lang="de-DE" dirty="0">
                <a:solidFill>
                  <a:srgbClr val="D4EBE9"/>
                </a:solidFill>
              </a:rPr>
              <a:t> GraphQL)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285750" y="1531006"/>
            <a:ext cx="8388350" cy="1844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mit der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BatchLoaderRegistry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Spring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registriert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 Instanz der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BatchLoaderRegistry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steht als Bean zur Verfügung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Registriert wird ein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"Typ-Pair", das aus dem Typen eines Keys (z.B. String) und dem Typen des zugehörigen Objektes besteht (z.B. User)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-Instanz muss ein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Flux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oder Mono&lt;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&gt;-Objekt 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MappedBatchLoader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zurückliefern)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577850" y="3650040"/>
            <a:ext cx="86487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BeerAdvisorController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BeerAdvisorController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BatchLoaderRegistry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registry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registry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2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forTypePair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String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.class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.class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  <a:b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2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registerBatchLoader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b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(List&lt;</a:t>
            </a:r>
            <a:r>
              <a:rPr lang="de-DE" sz="12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String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BatchLoaderEnvironment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-&gt; {</a:t>
            </a:r>
            <a:b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log.info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Users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{}",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Flux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userService.findUsersWithIds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}</a:t>
            </a:r>
            <a:b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// ...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370577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Wasser, gelb, Sonnenuntergang, Badewanne enthält.&#10;&#10;Automatisch generierte Beschreibung">
            <a:extLst>
              <a:ext uri="{FF2B5EF4-FFF2-40B4-BE49-F238E27FC236}">
                <a16:creationId xmlns:a16="http://schemas.microsoft.com/office/drawing/2014/main" id="{5712451A-62CD-F995-F2CB-CE8DF184E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23340"/>
          <a:stretch/>
        </p:blipFill>
        <p:spPr>
          <a:xfrm>
            <a:off x="0" y="-6826"/>
            <a:ext cx="12218053" cy="6871651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0"/>
            <a:ext cx="9905999" cy="6864826"/>
          </a:xfrm>
          <a:prstGeom prst="rect">
            <a:avLst/>
          </a:prstGeom>
          <a:solidFill>
            <a:srgbClr val="D4EBE9">
              <a:alpha val="1491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6652" y="6145746"/>
            <a:ext cx="9906000" cy="790223"/>
          </a:xfrm>
        </p:spPr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604297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546652" y="4150411"/>
            <a:ext cx="8984974" cy="1457454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  <a:hlinkClick r:id="rId3"/>
              </a:rPr>
              <a:t>https://graphql.schule/entwickler-de</a:t>
            </a:r>
            <a:r>
              <a:rPr lang="de-DE" sz="2400" b="1" dirty="0">
                <a:solidFill>
                  <a:srgbClr val="41719C"/>
                </a:solidFill>
              </a:rPr>
              <a:t>(PDF)</a:t>
            </a: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Source-Code: </a:t>
            </a:r>
            <a:r>
              <a:rPr lang="de-DE" sz="2400" b="1" dirty="0">
                <a:solidFill>
                  <a:srgbClr val="025249"/>
                </a:solidFill>
                <a:hlinkClick r:id="rId4"/>
              </a:rPr>
              <a:t>https://github.com/nilshartmann/spring-graphql-talk</a:t>
            </a:r>
            <a:r>
              <a:rPr lang="de-DE" sz="2400" b="1" dirty="0">
                <a:solidFill>
                  <a:srgbClr val="025249"/>
                </a:solidFill>
              </a:rPr>
              <a:t> </a:t>
            </a: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Kontakt: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FA1580C-A24E-6760-15D7-D52EBC5F8BB2}"/>
              </a:ext>
            </a:extLst>
          </p:cNvPr>
          <p:cNvSpPr/>
          <p:nvPr/>
        </p:nvSpPr>
        <p:spPr>
          <a:xfrm>
            <a:off x="19878" y="707042"/>
            <a:ext cx="9886122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sz="12400" dirty="0"/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1: Backend bestimmt Aussehen der Endpunkte /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6B3726-C899-B6BD-C3E4-FA52F0131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62" y="4020740"/>
            <a:ext cx="1381125" cy="147804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907E282-6304-332D-69F0-33136B024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778" y="4020740"/>
            <a:ext cx="1381124" cy="147804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D119357-1545-DDF5-6F27-E6BBBAEFB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794" y="4020740"/>
            <a:ext cx="1381124" cy="1478045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147762" y="3429000"/>
            <a:ext cx="2022303" cy="459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4148137" y="3429000"/>
            <a:ext cx="2022303" cy="459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7205662" y="3429000"/>
            <a:ext cx="2022303" cy="459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587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2: Client diktiert die API nach seinen Anforderungen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761999" y="3429001"/>
            <a:ext cx="2022303" cy="459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home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762374" y="3429001"/>
            <a:ext cx="2582690" cy="459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-view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6819899" y="3429001"/>
            <a:ext cx="2700338" cy="459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shopdetails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82D0BF1-3A5C-40FA-F7C9-468FB84C9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94" y="4116721"/>
            <a:ext cx="1269708" cy="171521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EDD7329-65D5-6EB5-30C8-82532EB61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015" y="4020741"/>
            <a:ext cx="1291429" cy="176721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D6523FB-D7C9-FB86-9D81-3A010BFDD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4031" y="4002267"/>
            <a:ext cx="1337069" cy="182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24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3: GraphQL...</a:t>
            </a:r>
          </a:p>
        </p:txBody>
      </p:sp>
    </p:spTree>
    <p:extLst>
      <p:ext uri="{BB962C8B-B14F-4D97-AF65-F5344CB8AC3E}">
        <p14:creationId xmlns:p14="http://schemas.microsoft.com/office/powerpoint/2010/main" val="2144238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Aus Ansatz 1: Server bestimmt, wie Datenmodell aussieht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D85DF64-D488-30C1-68A0-068E833E4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777" y="4776113"/>
            <a:ext cx="1381125" cy="147804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403F3A8-EB42-F375-B9BD-0F327A267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794" y="4776114"/>
            <a:ext cx="1381124" cy="1478045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1086DC4-E5B0-2296-4EDE-4CDF804ABA40}"/>
              </a:ext>
            </a:extLst>
          </p:cNvPr>
          <p:cNvCxnSpPr/>
          <p:nvPr/>
        </p:nvCxnSpPr>
        <p:spPr>
          <a:xfrm>
            <a:off x="2771597" y="5497759"/>
            <a:ext cx="1113183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020E35B-DE25-A006-894B-8BC2FBC6AA6C}"/>
              </a:ext>
            </a:extLst>
          </p:cNvPr>
          <p:cNvCxnSpPr/>
          <p:nvPr/>
        </p:nvCxnSpPr>
        <p:spPr>
          <a:xfrm>
            <a:off x="5776055" y="5497759"/>
            <a:ext cx="11131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1F55169E-55D1-6609-1B1A-E3D911650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141" y="4776114"/>
            <a:ext cx="1381124" cy="147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87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2945</Words>
  <Application>Microsoft Macintosh PowerPoint</Application>
  <PresentationFormat>A4-Papier (210 x 297 mm)</PresentationFormat>
  <Paragraphs>596</Paragraphs>
  <Slides>54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54</vt:i4>
      </vt:variant>
    </vt:vector>
  </HeadingPairs>
  <TitlesOfParts>
    <vt:vector size="67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entwickler.de Online Workshop | 30. August 2022 | @nilshartmann</vt:lpstr>
      <vt:lpstr>https://nilshartmann.net</vt:lpstr>
      <vt:lpstr>PowerPoint-Präsentation</vt:lpstr>
      <vt:lpstr>PowerPoint-Präsentation</vt:lpstr>
      <vt:lpstr>Source: https://github.com/nilshartmann/spring-graphql-talk</vt:lpstr>
      <vt:lpstr>Eine Api für den BeerAdvisor</vt:lpstr>
      <vt:lpstr>Eine Api für den BeerAdvisor</vt:lpstr>
      <vt:lpstr>Eine Api für den BeerAdvisor</vt:lpstr>
      <vt:lpstr>Eine Api für den BeerAdvisor</vt:lpstr>
      <vt:lpstr>Eine Api für den BeerAdvisor</vt:lpstr>
      <vt:lpstr>PowerPoint-Präsentation</vt:lpstr>
      <vt:lpstr>GraphQL</vt:lpstr>
      <vt:lpstr>GraphQL APIs</vt:lpstr>
      <vt:lpstr>GraphQL APIs</vt:lpstr>
      <vt:lpstr>PowerPoint-Präsentation</vt:lpstr>
      <vt:lpstr>PowerPoint-Präsentation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PowerPoint-Präsentation</vt:lpstr>
      <vt:lpstr>Runtime (AKA: Your application)</vt:lpstr>
      <vt:lpstr>GraphQL APIs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spring for graphql</vt:lpstr>
      <vt:lpstr>spring for graphql</vt:lpstr>
      <vt:lpstr>spring for graphql</vt:lpstr>
      <vt:lpstr>spring for graphql</vt:lpstr>
      <vt:lpstr>spring for graphql</vt:lpstr>
      <vt:lpstr>spring for graphql</vt:lpstr>
      <vt:lpstr>spring for graphql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1196</cp:revision>
  <cp:lastPrinted>2019-09-03T13:49:24Z</cp:lastPrinted>
  <dcterms:created xsi:type="dcterms:W3CDTF">2016-03-28T15:59:53Z</dcterms:created>
  <dcterms:modified xsi:type="dcterms:W3CDTF">2022-09-01T06:22:28Z</dcterms:modified>
</cp:coreProperties>
</file>